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6" d="100"/>
          <a:sy n="76" d="100"/>
        </p:scale>
        <p:origin x="-18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99FB1D0-C650-9347-B9AB-D26C288FF93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FB1D0-C650-9347-B9AB-D26C288FF93C}" type="datetimeFigureOut">
              <a:rPr lang="en-US" smtClean="0"/>
              <a:pPr/>
              <a:t>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EBA18-0C52-3A40-8F5C-7C0CCCA624B7}"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99FB1D0-C650-9347-B9AB-D26C288FF93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99FB1D0-C650-9347-B9AB-D26C288FF93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99FB1D0-C650-9347-B9AB-D26C288FF93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99FB1D0-C650-9347-B9AB-D26C288FF93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EBA18-0C52-3A40-8F5C-7C0CCCA624B7}"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FB1D0-C650-9347-B9AB-D26C288FF93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99FB1D0-C650-9347-B9AB-D26C288FF93C}" type="datetimeFigureOut">
              <a:rPr lang="en-US" smtClean="0"/>
              <a:pPr/>
              <a:t>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99FB1D0-C650-9347-B9AB-D26C288FF93C}" type="datetimeFigureOut">
              <a:rPr lang="en-US" smtClean="0"/>
              <a:pPr/>
              <a:t>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99FB1D0-C650-9347-B9AB-D26C288FF93C}" type="datetimeFigureOut">
              <a:rPr lang="en-US" smtClean="0"/>
              <a:pPr/>
              <a:t>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FB1D0-C650-9347-B9AB-D26C288FF93C}" type="datetimeFigureOut">
              <a:rPr lang="en-US" smtClean="0"/>
              <a:pPr/>
              <a:t>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FB1D0-C650-9347-B9AB-D26C288FF93C}" type="datetimeFigureOut">
              <a:rPr lang="en-US" smtClean="0"/>
              <a:pPr/>
              <a:t>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EBA18-0C52-3A40-8F5C-7C0CCCA624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99FB1D0-C650-9347-B9AB-D26C288FF93C}" type="datetimeFigureOut">
              <a:rPr lang="en-US" smtClean="0"/>
              <a:pPr/>
              <a:t>1/28/16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F5EBA18-0C52-3A40-8F5C-7C0CCCA624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accel="50000" de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ldLvl="5">
        <p:tmplLst>
          <p:tmpl>
            <p:tnLst>
              <p:par>
                <p:cTn xmlns:p14="http://schemas.microsoft.com/office/powerpoint/2010/main" presetID="2" presetClass="entr" presetSubtype="9" accel="50000" decel="5000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0-#ppt_w/2"/>
                          </p:val>
                        </p:tav>
                        <p:tav tm="100000">
                          <p:val>
                            <p:strVal val="#ppt_x"/>
                          </p:val>
                        </p:tav>
                      </p:tavLst>
                    </p:anim>
                    <p:anim calcmode="lin" valueType="num">
                      <p:cBhvr additive="base">
                        <p:cTn dur="1000" fill="hold"/>
                        <p:tgtEl>
                          <p:spTgt spid="3"/>
                        </p:tgtEl>
                        <p:attrNameLst>
                          <p:attrName>ppt_y</p:attrName>
                        </p:attrNameLst>
                      </p:cBhvr>
                      <p:tavLst>
                        <p:tav tm="0">
                          <p:val>
                            <p:strVal val="0-#ppt_h/2"/>
                          </p:val>
                        </p:tav>
                        <p:tav tm="100000">
                          <p:val>
                            <p:strVal val="#ppt_y"/>
                          </p:val>
                        </p:tav>
                      </p:tavLst>
                    </p:anim>
                  </p:childTnLst>
                </p:cTn>
              </p:par>
            </p:tnLst>
          </p:tmpl>
        </p:tmplLst>
      </p:bldP>
    </p:bldLst>
  </p:timing>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Law of Torts</a:t>
            </a:r>
            <a:endParaRPr lang="en-US" dirty="0"/>
          </a:p>
        </p:txBody>
      </p:sp>
      <p:sp>
        <p:nvSpPr>
          <p:cNvPr id="3" name="Subtitle 2"/>
          <p:cNvSpPr>
            <a:spLocks noGrp="1"/>
          </p:cNvSpPr>
          <p:nvPr>
            <p:ph type="subTitle" idx="1"/>
          </p:nvPr>
        </p:nvSpPr>
        <p:spPr/>
        <p:txBody>
          <a:bodyPr>
            <a:noAutofit/>
          </a:bodyPr>
          <a:lstStyle/>
          <a:p>
            <a:r>
              <a:rPr lang="en-US" sz="2600" dirty="0" smtClean="0"/>
              <a:t>Business Law</a:t>
            </a:r>
          </a:p>
          <a:p>
            <a:r>
              <a:rPr lang="en-US" sz="2600" dirty="0" smtClean="0"/>
              <a:t>Chapter 4</a:t>
            </a:r>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3000" dirty="0" smtClean="0"/>
              <a:t>3.  </a:t>
            </a:r>
            <a:r>
              <a:rPr lang="en-US" sz="3000" u="sng" dirty="0" smtClean="0"/>
              <a:t>Trespass</a:t>
            </a:r>
            <a:r>
              <a:rPr lang="en-US" sz="3000" dirty="0" smtClean="0"/>
              <a:t> - a wrongful injury to or interference with the property of another</a:t>
            </a:r>
          </a:p>
          <a:p>
            <a:pPr lvl="1"/>
            <a:r>
              <a:rPr lang="en-US" sz="3000" dirty="0" smtClean="0"/>
              <a:t>Property refers to everything a person can own - moveable and </a:t>
            </a:r>
            <a:r>
              <a:rPr lang="en-US" sz="3000" dirty="0" err="1" smtClean="0"/>
              <a:t>nonmovable</a:t>
            </a:r>
            <a:r>
              <a:rPr lang="en-US" sz="3000" dirty="0" smtClean="0"/>
              <a:t> (real property).  Real Property - land, things built on the land, or located on the land.  The tort of trespassing refers to real property.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dirty="0" smtClean="0"/>
              <a:t>4.  </a:t>
            </a:r>
            <a:r>
              <a:rPr lang="en-US" u="sng" dirty="0" smtClean="0"/>
              <a:t>Nuisance</a:t>
            </a:r>
            <a:r>
              <a:rPr lang="en-US" dirty="0" smtClean="0"/>
              <a:t> - anything that interferes with the 		enjoyment of life or property</a:t>
            </a:r>
          </a:p>
          <a:p>
            <a:pPr lvl="1"/>
            <a:r>
              <a:rPr lang="en-US" dirty="0" smtClean="0"/>
              <a:t>Ex.:  loud noises at night, noxious odors, 		smoke or fumes coming from a nearby 			house</a:t>
            </a:r>
          </a:p>
          <a:p>
            <a:r>
              <a:rPr lang="en-US" u="sng" dirty="0" smtClean="0"/>
              <a:t>Public Nuisance -</a:t>
            </a:r>
            <a:r>
              <a:rPr lang="en-US" dirty="0" smtClean="0"/>
              <a:t> one that affects a large group of people (all the people in the neighborhood)</a:t>
            </a:r>
          </a:p>
          <a:p>
            <a:r>
              <a:rPr lang="en-US" u="sng" dirty="0" smtClean="0"/>
              <a:t>Private Nuisance</a:t>
            </a:r>
            <a:r>
              <a:rPr lang="en-US" dirty="0" smtClean="0"/>
              <a:t> - affects one person only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normAutofit fontScale="92500" lnSpcReduction="10000"/>
          </a:bodyPr>
          <a:lstStyle/>
          <a:p>
            <a:r>
              <a:rPr lang="en-US" sz="3000" dirty="0" smtClean="0"/>
              <a:t>5.  </a:t>
            </a:r>
            <a:r>
              <a:rPr lang="en-US" sz="3000" u="sng" dirty="0" smtClean="0"/>
              <a:t>Interference with contractual relations</a:t>
            </a:r>
            <a:r>
              <a:rPr lang="en-US" sz="3000" dirty="0" smtClean="0"/>
              <a:t> intentionally causing one person not to enter or to break a contract with another</a:t>
            </a:r>
          </a:p>
          <a:p>
            <a:r>
              <a:rPr lang="en-US" sz="3200" dirty="0" smtClean="0"/>
              <a:t>6.  </a:t>
            </a:r>
            <a:r>
              <a:rPr lang="en-US" sz="3200" u="sng" dirty="0" smtClean="0"/>
              <a:t>Deceit</a:t>
            </a:r>
            <a:r>
              <a:rPr lang="en-US" sz="3200" dirty="0" smtClean="0"/>
              <a:t> - false statement or deceptive practice done with intent to injure another</a:t>
            </a:r>
          </a:p>
          <a:p>
            <a:r>
              <a:rPr lang="en-US" sz="3200" dirty="0" smtClean="0"/>
              <a:t>7.  </a:t>
            </a:r>
            <a:r>
              <a:rPr lang="en-US" sz="3200" u="sng" dirty="0" smtClean="0"/>
              <a:t>Conversion</a:t>
            </a:r>
            <a:r>
              <a:rPr lang="en-US" sz="3200" dirty="0" smtClean="0"/>
              <a:t> - unauthorized taking or borrowing of personal property of another for the use of the taker</a:t>
            </a:r>
          </a:p>
          <a:p>
            <a:endParaRPr lang="en-US" sz="30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a:xfrm>
            <a:off x="549275" y="1600200"/>
            <a:ext cx="8042276" cy="4724399"/>
          </a:xfrm>
        </p:spPr>
        <p:txBody>
          <a:bodyPr>
            <a:normAutofit fontScale="92500" lnSpcReduction="20000"/>
          </a:bodyPr>
          <a:lstStyle/>
          <a:p>
            <a:r>
              <a:rPr lang="en-US" sz="3000" dirty="0" smtClean="0"/>
              <a:t>8.  </a:t>
            </a:r>
            <a:r>
              <a:rPr lang="en-US" sz="3000" u="sng" dirty="0" smtClean="0"/>
              <a:t>False imprisonment (false arrest)</a:t>
            </a:r>
            <a:r>
              <a:rPr lang="en-US" sz="3000" dirty="0" smtClean="0"/>
              <a:t> – making an arrest without having probable cause or a warrant to arrest someone.</a:t>
            </a:r>
          </a:p>
          <a:p>
            <a:pPr lvl="1"/>
            <a:r>
              <a:rPr lang="en-US" sz="3000" dirty="0" smtClean="0"/>
              <a:t>Most states have laws that allow store managers and detectives to detain  suspected shoplifters.  They must have reasonable grounds to suspect that shoplifting incident has occurred and must detain the suspect in a “reasonable” manner and only for a “reasonable” length of time.  Reasonable can be difficult to determine.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normAutofit fontScale="92500" lnSpcReduction="10000"/>
          </a:bodyPr>
          <a:lstStyle/>
          <a:p>
            <a:r>
              <a:rPr lang="en-US" sz="3000" u="sng" dirty="0" smtClean="0"/>
              <a:t>Defamation</a:t>
            </a:r>
            <a:r>
              <a:rPr lang="en-US" sz="3000" dirty="0" smtClean="0"/>
              <a:t> - wrongful act of injuring another’s reputation by making false statements.</a:t>
            </a:r>
          </a:p>
          <a:p>
            <a:pPr>
              <a:buNone/>
            </a:pPr>
            <a:r>
              <a:rPr lang="en-US" sz="3000" dirty="0" smtClean="0"/>
              <a:t>  </a:t>
            </a:r>
          </a:p>
          <a:p>
            <a:pPr>
              <a:buNone/>
            </a:pPr>
            <a:r>
              <a:rPr lang="en-US" sz="3000" u="sng" dirty="0" smtClean="0"/>
              <a:t>2 categories  -  libel and slander</a:t>
            </a:r>
            <a:endParaRPr lang="en-US" sz="3000" dirty="0" smtClean="0"/>
          </a:p>
          <a:p>
            <a:r>
              <a:rPr lang="en-US" sz="3000" u="sng" dirty="0" smtClean="0"/>
              <a:t>Libel</a:t>
            </a:r>
            <a:r>
              <a:rPr lang="en-US" sz="3000" dirty="0" smtClean="0"/>
              <a:t> - a false statement in written or printed form that injures another’s reputation or reflects negatively on that person’s character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normAutofit lnSpcReduction="10000"/>
          </a:bodyPr>
          <a:lstStyle/>
          <a:p>
            <a:r>
              <a:rPr lang="en-US" dirty="0" smtClean="0"/>
              <a:t>Statements made by senators and representatives on the floor of congress and statements made in court of law are privileged.  Privileged speech is protected against defamation lawsuit and is protected open debate of legislative and judicial matters.</a:t>
            </a:r>
          </a:p>
          <a:p>
            <a:r>
              <a:rPr lang="en-US" dirty="0" smtClean="0"/>
              <a:t>Persons who are in the public limelight (politicians, judges, entertainers, athletes) must prove more damage to their reputation than the average person.  They also have to prove that the statements are false and made with actual malice.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800" u="sng" dirty="0" smtClean="0"/>
              <a:t>Actual Malice</a:t>
            </a:r>
            <a:r>
              <a:rPr lang="en-US" sz="2800" dirty="0" smtClean="0"/>
              <a:t> - the statement was made either with the knowledge that it was false or with a reckless disregard for whether it was true or false.</a:t>
            </a:r>
          </a:p>
          <a:p>
            <a:r>
              <a:rPr lang="en-US" sz="2800" u="sng" dirty="0" smtClean="0"/>
              <a:t>Slander</a:t>
            </a:r>
            <a:r>
              <a:rPr lang="en-US" sz="2800" dirty="0" smtClean="0"/>
              <a:t> - the same as libel except that the false statement is made orally to a third party.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600" dirty="0" smtClean="0"/>
              <a:t>10.  </a:t>
            </a:r>
            <a:r>
              <a:rPr lang="en-US" sz="2600" u="sng" dirty="0" smtClean="0"/>
              <a:t>Invasion of privacy</a:t>
            </a:r>
            <a:r>
              <a:rPr lang="en-US" sz="2600" dirty="0" smtClean="0"/>
              <a:t> - interference with 			person’s right to be left alone</a:t>
            </a:r>
          </a:p>
          <a:p>
            <a:pPr lvl="1"/>
            <a:r>
              <a:rPr lang="en-US" sz="2600" u="sng" dirty="0" smtClean="0"/>
              <a:t>The Federal Privacy Act of 1974</a:t>
            </a:r>
            <a:r>
              <a:rPr lang="en-US" sz="2600" dirty="0" smtClean="0"/>
              <a:t> - provides </a:t>
            </a:r>
            <a:r>
              <a:rPr lang="en-US" sz="2600" smtClean="0"/>
              <a:t>	</a:t>
            </a:r>
            <a:r>
              <a:rPr lang="en-US" sz="2600" smtClean="0"/>
              <a:t>safeguards </a:t>
            </a:r>
            <a:r>
              <a:rPr lang="en-US" sz="2600" dirty="0" smtClean="0"/>
              <a:t>for individuals against the 			invasion of privacy by agencies of the 			federal government.</a:t>
            </a:r>
          </a:p>
          <a:p>
            <a:pPr lvl="1"/>
            <a:r>
              <a:rPr lang="en-US" sz="2600" dirty="0" smtClean="0"/>
              <a:t>Also invasion of privacy to use an individual’s photograph, likeness, or name without permission for advertising, publicity, or publication purposes.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800" dirty="0" smtClean="0"/>
              <a:t>11.  </a:t>
            </a:r>
            <a:r>
              <a:rPr lang="en-US" sz="2800" u="sng" dirty="0" smtClean="0"/>
              <a:t>Misuse of legal procedure</a:t>
            </a:r>
            <a:r>
              <a:rPr lang="en-US" sz="2800" dirty="0" smtClean="0"/>
              <a:t> - bringing of legal action with malice and without probable cause.</a:t>
            </a:r>
          </a:p>
          <a:p>
            <a:r>
              <a:rPr lang="en-US" sz="2800" dirty="0" smtClean="0"/>
              <a:t>12.  </a:t>
            </a:r>
            <a:r>
              <a:rPr lang="en-US" sz="2800" u="sng" dirty="0" smtClean="0"/>
              <a:t>Infliction of emotional distress -</a:t>
            </a:r>
            <a:r>
              <a:rPr lang="en-US" sz="2800" dirty="0" smtClean="0"/>
              <a:t> intentionally or recklessly causing emotional or mental suffering to others.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800" u="sng" dirty="0" smtClean="0"/>
              <a:t>Unintentional Tort </a:t>
            </a:r>
            <a:r>
              <a:rPr lang="en-US" sz="2800" dirty="0" smtClean="0"/>
              <a:t>- lacks the determination of mind.</a:t>
            </a:r>
          </a:p>
          <a:p>
            <a:endParaRPr lang="en-US" sz="2800" dirty="0" smtClean="0"/>
          </a:p>
          <a:p>
            <a:r>
              <a:rPr lang="en-US" sz="2800" u="sng" dirty="0" smtClean="0"/>
              <a:t>Negligence</a:t>
            </a:r>
            <a:r>
              <a:rPr lang="en-US" sz="2800" dirty="0" smtClean="0"/>
              <a:t> - the failure to exercise the degree of care that a reasonable person would have exercised in the same circumstance.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a:xfrm>
            <a:off x="549275" y="1600200"/>
            <a:ext cx="8042276" cy="4952999"/>
          </a:xfrm>
        </p:spPr>
        <p:txBody>
          <a:bodyPr>
            <a:normAutofit/>
          </a:bodyPr>
          <a:lstStyle/>
          <a:p>
            <a:pPr>
              <a:buNone/>
            </a:pPr>
            <a:endParaRPr lang="en-US" dirty="0" smtClean="0"/>
          </a:p>
          <a:p>
            <a:r>
              <a:rPr lang="en-US" sz="3500" dirty="0" smtClean="0"/>
              <a:t>The law of torts is the concept of rights.</a:t>
            </a:r>
          </a:p>
          <a:p>
            <a:pPr lvl="1"/>
            <a:r>
              <a:rPr lang="en-US" sz="3500" dirty="0" smtClean="0"/>
              <a:t>Under the law, people are entitled to certain rights simply because they are 	members of our society.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normAutofit lnSpcReduction="10000"/>
          </a:bodyPr>
          <a:lstStyle/>
          <a:p>
            <a:r>
              <a:rPr lang="en-US" sz="2600" u="sng" dirty="0" smtClean="0"/>
              <a:t>Elements of Negligence</a:t>
            </a:r>
            <a:r>
              <a:rPr lang="en-US" sz="2600" dirty="0" smtClean="0"/>
              <a:t> -  ALL must be proved</a:t>
            </a:r>
          </a:p>
          <a:p>
            <a:r>
              <a:rPr lang="en-US" sz="2600" dirty="0" smtClean="0"/>
              <a:t>1.  The defendant owed the plaintiff a </a:t>
            </a:r>
            <a:r>
              <a:rPr lang="en-US" sz="2600" b="1" u="sng" dirty="0" smtClean="0"/>
              <a:t>Duty of   </a:t>
            </a:r>
            <a:r>
              <a:rPr lang="en-US" sz="2600" b="1" dirty="0" smtClean="0"/>
              <a:t>	</a:t>
            </a:r>
            <a:r>
              <a:rPr lang="en-US" sz="2600" b="1" u="sng" dirty="0" smtClean="0"/>
              <a:t>Care</a:t>
            </a:r>
            <a:endParaRPr lang="en-US" sz="2600" b="1" dirty="0" smtClean="0"/>
          </a:p>
          <a:p>
            <a:pPr lvl="1"/>
            <a:r>
              <a:rPr lang="en-US" sz="2600" dirty="0" smtClean="0"/>
              <a:t>Because each of us in this society has certain rights, the rest of us have the duty not to violate those rights.</a:t>
            </a:r>
          </a:p>
          <a:p>
            <a:r>
              <a:rPr lang="en-US" sz="2600" dirty="0" smtClean="0"/>
              <a:t>2.  </a:t>
            </a:r>
            <a:r>
              <a:rPr lang="en-US" sz="2600" b="1" u="sng" dirty="0" smtClean="0"/>
              <a:t>Breach of Duty </a:t>
            </a:r>
            <a:r>
              <a:rPr lang="en-US" sz="2600" u="sng" dirty="0" smtClean="0"/>
              <a:t>- </a:t>
            </a:r>
            <a:r>
              <a:rPr lang="en-US" sz="2600" dirty="0" smtClean="0"/>
              <a:t>the defendant failed to act as a reasonable person would have and therefore, did not use the degree of care required under the circumstances.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600" dirty="0" smtClean="0"/>
              <a:t>3</a:t>
            </a:r>
            <a:r>
              <a:rPr lang="en-US" sz="2800" dirty="0" smtClean="0"/>
              <a:t>.  The breach of duty by the defendant was 	the </a:t>
            </a:r>
            <a:r>
              <a:rPr lang="en-US" sz="2800" b="1" dirty="0" smtClean="0"/>
              <a:t>proximate cause </a:t>
            </a:r>
            <a:r>
              <a:rPr lang="en-US" sz="2800" dirty="0" smtClean="0"/>
              <a:t>of the injury to the 	plaintiff.  </a:t>
            </a:r>
          </a:p>
          <a:p>
            <a:pPr lvl="1"/>
            <a:r>
              <a:rPr lang="en-US" sz="2800" u="sng" dirty="0" smtClean="0"/>
              <a:t>Proximate Cause</a:t>
            </a:r>
            <a:r>
              <a:rPr lang="en-US" sz="2800" dirty="0" smtClean="0"/>
              <a:t> – something that produces a result, and without which, the result would not have occurred.</a:t>
            </a:r>
          </a:p>
          <a:p>
            <a:r>
              <a:rPr lang="en-US" sz="2800" dirty="0" smtClean="0"/>
              <a:t>4.  The plaintiff suffered some </a:t>
            </a:r>
            <a:r>
              <a:rPr lang="en-US" sz="2800" b="1" dirty="0" smtClean="0"/>
              <a:t>actual harm </a:t>
            </a:r>
            <a:r>
              <a:rPr lang="en-US" sz="2800" dirty="0" smtClean="0"/>
              <a:t>	or injury.  ex.:  physical injuries, property 	damage or financial loss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800" u="sng" dirty="0" smtClean="0"/>
              <a:t>Defenses to Negligence</a:t>
            </a:r>
            <a:endParaRPr lang="en-US" sz="2800" dirty="0" smtClean="0"/>
          </a:p>
          <a:p>
            <a:pPr lvl="1"/>
            <a:r>
              <a:rPr lang="en-US" sz="2800" dirty="0" smtClean="0"/>
              <a:t>Elimination of one of the four elements</a:t>
            </a:r>
          </a:p>
          <a:p>
            <a:pPr lvl="1">
              <a:buNone/>
            </a:pPr>
            <a:endParaRPr lang="en-US" sz="2800" dirty="0" smtClean="0"/>
          </a:p>
          <a:p>
            <a:r>
              <a:rPr lang="en-US" sz="2800" dirty="0" smtClean="0"/>
              <a:t>Contributory Negligence, Comparative Negligence, Assumption of Risk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7834"/>
            <a:ext cx="8042276" cy="911132"/>
          </a:xfrm>
        </p:spPr>
        <p:txBody>
          <a:bodyPr/>
          <a:lstStyle/>
          <a:p>
            <a:r>
              <a:rPr lang="en-US" dirty="0" smtClean="0"/>
              <a:t>The Law of Torts</a:t>
            </a:r>
            <a:endParaRPr lang="en-US" dirty="0"/>
          </a:p>
        </p:txBody>
      </p:sp>
      <p:sp>
        <p:nvSpPr>
          <p:cNvPr id="3" name="Content Placeholder 2"/>
          <p:cNvSpPr>
            <a:spLocks noGrp="1"/>
          </p:cNvSpPr>
          <p:nvPr>
            <p:ph idx="1"/>
          </p:nvPr>
        </p:nvSpPr>
        <p:spPr>
          <a:xfrm>
            <a:off x="549275" y="1041465"/>
            <a:ext cx="8042276" cy="5511735"/>
          </a:xfrm>
        </p:spPr>
        <p:txBody>
          <a:bodyPr>
            <a:normAutofit lnSpcReduction="10000"/>
          </a:bodyPr>
          <a:lstStyle/>
          <a:p>
            <a:r>
              <a:rPr lang="en-US" sz="2600" u="sng" dirty="0" smtClean="0"/>
              <a:t>Contributory Negligence</a:t>
            </a:r>
            <a:r>
              <a:rPr lang="en-US" sz="2600" dirty="0" smtClean="0"/>
              <a:t> - negligence on the part of the plaintiff that assisted in causing his or her injuries - no matter how slight the plaintiff’s own negligence was 	</a:t>
            </a:r>
          </a:p>
          <a:p>
            <a:r>
              <a:rPr lang="en-US" sz="2600" u="sng" dirty="0"/>
              <a:t>Comparative Negligence</a:t>
            </a:r>
            <a:r>
              <a:rPr lang="en-US" sz="2600" dirty="0"/>
              <a:t> - the negligence of each party is compared - the amount of the plaintiff’s recovery is reduced by the percent of his or her negligence. </a:t>
            </a:r>
          </a:p>
          <a:p>
            <a:pPr lvl="1"/>
            <a:r>
              <a:rPr lang="en-US" sz="2600" dirty="0"/>
              <a:t>(plaintiff’s negligence &gt; 50%, recovers nothing</a:t>
            </a:r>
            <a:r>
              <a:rPr lang="en-US" sz="2600" dirty="0" smtClean="0"/>
              <a:t>)</a:t>
            </a:r>
          </a:p>
          <a:p>
            <a:pPr marL="349250" lvl="1" indent="-349250">
              <a:spcBef>
                <a:spcPts val="2000"/>
              </a:spcBef>
              <a:buClr>
                <a:schemeClr val="accent1">
                  <a:lumMod val="60000"/>
                  <a:lumOff val="40000"/>
                </a:schemeClr>
              </a:buClr>
            </a:pPr>
            <a:r>
              <a:rPr lang="en-US" sz="2600" u="sng" dirty="0"/>
              <a:t>Assumption of Risk</a:t>
            </a:r>
            <a:r>
              <a:rPr lang="en-US" sz="2600" dirty="0"/>
              <a:t> - If the defendant can show that the plaintiff knew of the risk involved and still took the chance of being injured.</a:t>
            </a:r>
          </a:p>
          <a:p>
            <a:endParaRPr lang="en-US" dirty="0" smtClean="0"/>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a:xfrm>
            <a:off x="549275" y="1905000"/>
            <a:ext cx="8042276" cy="4343400"/>
          </a:xfrm>
        </p:spPr>
        <p:txBody>
          <a:bodyPr/>
          <a:lstStyle/>
          <a:p>
            <a:r>
              <a:rPr lang="en-US" sz="2600" u="sng" dirty="0" smtClean="0"/>
              <a:t>Strict Liability</a:t>
            </a:r>
            <a:r>
              <a:rPr lang="en-US" sz="2600" dirty="0" smtClean="0"/>
              <a:t> - applies only to </a:t>
            </a:r>
            <a:r>
              <a:rPr lang="en-US" sz="2600" dirty="0" err="1" smtClean="0"/>
              <a:t>ultrahazardous</a:t>
            </a:r>
            <a:r>
              <a:rPr lang="en-US" sz="2600" dirty="0" smtClean="0"/>
              <a:t> activities  (no amount of care will eliminate the risk)</a:t>
            </a:r>
          </a:p>
          <a:p>
            <a:pPr lvl="1"/>
            <a:r>
              <a:rPr lang="en-US" sz="2600" dirty="0" smtClean="0"/>
              <a:t>Ex.:  using explosives, keeping wild animals, and storing highly flammable liquids in densely populated areas.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800" u="sng" dirty="0" smtClean="0"/>
              <a:t>Survival and Wrongful Death Statutes</a:t>
            </a:r>
            <a:endParaRPr lang="en-US" sz="2800" dirty="0" smtClean="0"/>
          </a:p>
          <a:p>
            <a:r>
              <a:rPr lang="en-US" sz="2800" u="sng" dirty="0" smtClean="0"/>
              <a:t>Survival statues</a:t>
            </a:r>
            <a:r>
              <a:rPr lang="en-US" sz="2800" dirty="0" smtClean="0"/>
              <a:t> allow a lawsuit to be brought even if both the plaintiff and the defendant are deceased.</a:t>
            </a:r>
          </a:p>
          <a:p>
            <a:pPr lvl="1"/>
            <a:r>
              <a:rPr lang="en-US" sz="2800" dirty="0" smtClean="0"/>
              <a:t>Suits are brought or defended by a representative of the estate.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normAutofit/>
          </a:bodyPr>
          <a:lstStyle/>
          <a:p>
            <a:r>
              <a:rPr lang="en-US" sz="2800" u="sng" dirty="0" smtClean="0"/>
              <a:t>Wrongful Death Statutes</a:t>
            </a:r>
            <a:r>
              <a:rPr lang="en-US" sz="2800" dirty="0" smtClean="0"/>
              <a:t> - preserves the rights of third parties affected by the death of a person to bring a lawsuit.  </a:t>
            </a:r>
          </a:p>
          <a:p>
            <a:r>
              <a:rPr lang="en-US" sz="2800" dirty="0" smtClean="0"/>
              <a:t>Only if the death caused by the negligence or the intentional conduct of the defendant</a:t>
            </a:r>
          </a:p>
          <a:p>
            <a:pPr lvl="1"/>
            <a:r>
              <a:rPr lang="en-US" sz="2800" dirty="0" smtClean="0"/>
              <a:t>Usually limited to:  husband, wife, children or parents</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2600" u="sng" dirty="0" smtClean="0"/>
              <a:t>Remedies for Torts</a:t>
            </a:r>
            <a:endParaRPr lang="en-US" sz="2600" dirty="0" smtClean="0"/>
          </a:p>
          <a:p>
            <a:r>
              <a:rPr lang="en-US" sz="2600" dirty="0" smtClean="0"/>
              <a:t>In some cases money will not repay the injured party for the damage.</a:t>
            </a:r>
          </a:p>
          <a:p>
            <a:r>
              <a:rPr lang="en-US" sz="2600" u="sng" dirty="0" smtClean="0"/>
              <a:t>Injunction</a:t>
            </a:r>
            <a:r>
              <a:rPr lang="en-US" sz="2600" dirty="0" smtClean="0"/>
              <a:t> - a court order issued by a judge ordering a person to do or not to do something.</a:t>
            </a:r>
          </a:p>
          <a:p>
            <a:pPr lvl="1"/>
            <a:r>
              <a:rPr lang="en-US" sz="2600" dirty="0" smtClean="0"/>
              <a:t>Issued when money damages will not adequately repay the injured party.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a:xfrm>
            <a:off x="549275" y="1600200"/>
            <a:ext cx="8042276" cy="4800599"/>
          </a:xfrm>
        </p:spPr>
        <p:txBody>
          <a:bodyPr/>
          <a:lstStyle/>
          <a:p>
            <a:r>
              <a:rPr lang="en-US" sz="3000" dirty="0" smtClean="0"/>
              <a:t>These rights include:  </a:t>
            </a:r>
          </a:p>
          <a:p>
            <a:pPr>
              <a:buNone/>
            </a:pPr>
            <a:r>
              <a:rPr lang="en-US" sz="3000" dirty="0" smtClean="0"/>
              <a:t>1.  the right to be free from bodily harm</a:t>
            </a:r>
          </a:p>
          <a:p>
            <a:pPr>
              <a:buNone/>
            </a:pPr>
            <a:r>
              <a:rPr lang="en-US" sz="3000" dirty="0" smtClean="0"/>
              <a:t>2.  the right to enjoy a good reputation</a:t>
            </a:r>
          </a:p>
          <a:p>
            <a:pPr>
              <a:buNone/>
            </a:pPr>
            <a:r>
              <a:rPr lang="en-US" sz="3000" dirty="0" smtClean="0"/>
              <a:t>3.  the right to conduct business without 	unwarranted interference</a:t>
            </a:r>
          </a:p>
          <a:p>
            <a:pPr>
              <a:buNone/>
            </a:pPr>
            <a:r>
              <a:rPr lang="en-US" sz="3000" dirty="0" smtClean="0"/>
              <a:t>4.  the right to have one’s property free 	from damage or trespass</a:t>
            </a:r>
          </a:p>
          <a:p>
            <a:pPr>
              <a:buNone/>
            </a:pPr>
            <a:endParaRPr lang="en-US" sz="26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3500" dirty="0" smtClean="0"/>
              <a:t>All people have the duty to avoid violating those rights in any way</a:t>
            </a:r>
          </a:p>
          <a:p>
            <a:r>
              <a:rPr lang="en-US" sz="3500" dirty="0" smtClean="0"/>
              <a:t>All people have a duty to respect the rights given to others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u="sng" dirty="0" smtClean="0"/>
              <a:t>Tor</a:t>
            </a:r>
            <a:r>
              <a:rPr lang="en-US" sz="3000" u="sng" dirty="0" smtClean="0"/>
              <a:t>t</a:t>
            </a:r>
            <a:r>
              <a:rPr lang="en-US" sz="3000" dirty="0" smtClean="0"/>
              <a:t> -  one person’s interference with another’s rights, either through intent, negligence, or strict liability</a:t>
            </a:r>
          </a:p>
          <a:p>
            <a:r>
              <a:rPr lang="en-US" sz="3000" u="sng" dirty="0" smtClean="0"/>
              <a:t>Difference between a crime and a tort</a:t>
            </a:r>
            <a:endParaRPr lang="en-US" sz="3000" dirty="0" smtClean="0"/>
          </a:p>
          <a:p>
            <a:pPr lvl="1"/>
            <a:r>
              <a:rPr lang="en-US" sz="3000" dirty="0" smtClean="0"/>
              <a:t>A crime is a wrong against the public at large</a:t>
            </a:r>
          </a:p>
          <a:p>
            <a:pPr lvl="1"/>
            <a:r>
              <a:rPr lang="en-US" sz="3000" dirty="0" smtClean="0"/>
              <a:t>A tort is a wrong against an individual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normAutofit fontScale="92500" lnSpcReduction="10000"/>
          </a:bodyPr>
          <a:lstStyle/>
          <a:p>
            <a:r>
              <a:rPr lang="en-US" sz="3000" u="sng" dirty="0" err="1" smtClean="0"/>
              <a:t>Tortfeasor</a:t>
            </a:r>
            <a:r>
              <a:rPr lang="en-US" sz="3000" dirty="0" smtClean="0"/>
              <a:t> - a person who commits a tort</a:t>
            </a:r>
          </a:p>
          <a:p>
            <a:pPr lvl="1"/>
            <a:r>
              <a:rPr lang="en-US" sz="3000" dirty="0" smtClean="0"/>
              <a:t>Lawsuits are brought against </a:t>
            </a:r>
            <a:r>
              <a:rPr lang="en-US" sz="3000" dirty="0" err="1" smtClean="0"/>
              <a:t>tortfeasors</a:t>
            </a:r>
            <a:r>
              <a:rPr lang="en-US" sz="3000" dirty="0" smtClean="0"/>
              <a:t> by the injured persons themselves to recover money as compensation for the loss or injury suffered.</a:t>
            </a:r>
          </a:p>
          <a:p>
            <a:r>
              <a:rPr lang="en-US" sz="3000" dirty="0" smtClean="0"/>
              <a:t>Criminal prosecution is brought by the state to punish wrongdoers and to protect the public</a:t>
            </a:r>
          </a:p>
          <a:p>
            <a:r>
              <a:rPr lang="en-US" sz="3000" dirty="0" smtClean="0"/>
              <a:t>A wrong can be both a tort and a crime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a:xfrm>
            <a:off x="549275" y="1600200"/>
            <a:ext cx="8042276" cy="4648199"/>
          </a:xfrm>
        </p:spPr>
        <p:txBody>
          <a:bodyPr>
            <a:normAutofit fontScale="92500"/>
          </a:bodyPr>
          <a:lstStyle/>
          <a:p>
            <a:r>
              <a:rPr lang="en-US" sz="3000" u="sng" dirty="0" smtClean="0"/>
              <a:t>Intentional Tort</a:t>
            </a:r>
            <a:r>
              <a:rPr lang="en-US" sz="3000" dirty="0" smtClean="0"/>
              <a:t> - a wrong that occurs when a person knows and desires the consequences of his or her act.</a:t>
            </a:r>
          </a:p>
          <a:p>
            <a:r>
              <a:rPr lang="en-US" sz="3000" u="sng" dirty="0" smtClean="0"/>
              <a:t>The most Common Intentional torts</a:t>
            </a:r>
            <a:endParaRPr lang="en-US" sz="3000" dirty="0" smtClean="0"/>
          </a:p>
          <a:p>
            <a:r>
              <a:rPr lang="en-US" sz="3000" dirty="0" smtClean="0"/>
              <a:t>1.  </a:t>
            </a:r>
            <a:r>
              <a:rPr lang="en-US" sz="3000" u="sng" dirty="0" smtClean="0"/>
              <a:t>Assault</a:t>
            </a:r>
            <a:r>
              <a:rPr lang="en-US" sz="3000" dirty="0" smtClean="0"/>
              <a:t> - when one person deliberately frightens another person into the reasonable belief that he or she is about to be injured</a:t>
            </a:r>
          </a:p>
          <a:p>
            <a:pPr lvl="1"/>
            <a:r>
              <a:rPr lang="en-US" sz="3000" dirty="0" smtClean="0"/>
              <a:t>The assault occurs because the victim fears immediate bodily harm</a:t>
            </a:r>
            <a:r>
              <a:rPr lang="en-US" sz="2800" dirty="0" smtClean="0"/>
              <a:t>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a:xfrm>
            <a:off x="549275" y="1600200"/>
            <a:ext cx="8042276" cy="4800599"/>
          </a:xfrm>
        </p:spPr>
        <p:txBody>
          <a:bodyPr>
            <a:normAutofit fontScale="92500" lnSpcReduction="10000"/>
          </a:bodyPr>
          <a:lstStyle/>
          <a:p>
            <a:r>
              <a:rPr lang="en-US" sz="2800" u="sng" dirty="0" smtClean="0"/>
              <a:t>Difference between the tort assault and the crime of assault</a:t>
            </a:r>
            <a:endParaRPr lang="en-US" sz="2800" dirty="0" smtClean="0"/>
          </a:p>
          <a:p>
            <a:pPr lvl="1"/>
            <a:r>
              <a:rPr lang="en-US" sz="2800" dirty="0" smtClean="0"/>
              <a:t>Tort - the victim must know that the </a:t>
            </a:r>
            <a:r>
              <a:rPr lang="en-US" sz="2800" dirty="0" err="1" smtClean="0"/>
              <a:t>tortfeasor</a:t>
            </a:r>
            <a:r>
              <a:rPr lang="en-US" sz="2800" dirty="0" smtClean="0"/>
              <a:t> has tried to harm him or her.  Without that knowledge, the victim has not been frightened, and no harm has resulted.</a:t>
            </a:r>
          </a:p>
          <a:p>
            <a:pPr lvl="1"/>
            <a:r>
              <a:rPr lang="en-US" sz="2800" dirty="0" smtClean="0"/>
              <a:t>Criminal law - an assault is an attempted battery.  The victim may not be aware of the attempt. Criminal law is to protect the public and to punish wrongdoers not compensate victims.  A criminal assault can be carried out against an unconscious victim.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Torts</a:t>
            </a:r>
            <a:endParaRPr lang="en-US" dirty="0"/>
          </a:p>
        </p:txBody>
      </p:sp>
      <p:sp>
        <p:nvSpPr>
          <p:cNvPr id="3" name="Content Placeholder 2"/>
          <p:cNvSpPr>
            <a:spLocks noGrp="1"/>
          </p:cNvSpPr>
          <p:nvPr>
            <p:ph idx="1"/>
          </p:nvPr>
        </p:nvSpPr>
        <p:spPr/>
        <p:txBody>
          <a:bodyPr/>
          <a:lstStyle/>
          <a:p>
            <a:r>
              <a:rPr lang="en-US" sz="3000" dirty="0" smtClean="0"/>
              <a:t>2. </a:t>
            </a:r>
            <a:r>
              <a:rPr lang="en-US" sz="3000" u="sng" dirty="0" smtClean="0"/>
              <a:t>Battery</a:t>
            </a:r>
            <a:r>
              <a:rPr lang="en-US" sz="3000" dirty="0" smtClean="0"/>
              <a:t> - the unlawful, unprivileged touching of another person.  The touching does not have to be harmful, simply unwanted.</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22201</TotalTime>
  <Words>1158</Words>
  <Application>Microsoft Macintosh PowerPoint</Application>
  <PresentationFormat>On-screen Show (4:3)</PresentationFormat>
  <Paragraphs>110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Breeze</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lpstr>The Law of Torts</vt:lpstr>
    </vt:vector>
  </TitlesOfParts>
  <Company>Tecumseh Local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of Torts</dc:title>
  <dc:creator>Tecumseh High School</dc:creator>
  <cp:lastModifiedBy>Tecumseh Local Schools</cp:lastModifiedBy>
  <cp:revision>13</cp:revision>
  <dcterms:created xsi:type="dcterms:W3CDTF">2014-03-10T12:31:20Z</dcterms:created>
  <dcterms:modified xsi:type="dcterms:W3CDTF">2016-02-02T14:40:58Z</dcterms:modified>
</cp:coreProperties>
</file>